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929718" cy="642942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5E5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000" dirty="0" smtClean="0">
                <a:solidFill>
                  <a:srgbClr val="5E5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униципальное </a:t>
            </a:r>
            <a:r>
              <a:rPr lang="ru-RU" sz="2000" dirty="0" smtClean="0">
                <a:solidFill>
                  <a:srgbClr val="5E5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дошкольное образовательное учреждение «</a:t>
            </a:r>
            <a:r>
              <a:rPr lang="ru-RU" sz="2000" dirty="0" smtClean="0">
                <a:solidFill>
                  <a:srgbClr val="5E5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сад №  16»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785794"/>
            <a:ext cx="8501122" cy="5643602"/>
          </a:xfrm>
        </p:spPr>
        <p:txBody>
          <a:bodyPr>
            <a:normAutofit fontScale="55000" lnSpcReduction="20000"/>
          </a:bodyPr>
          <a:lstStyle/>
          <a:p>
            <a:pPr marL="662940" lvl="0" indent="20955" algn="ctr">
              <a:lnSpc>
                <a:spcPct val="107000"/>
              </a:lnSpc>
              <a:spcBef>
                <a:spcPts val="1000"/>
              </a:spcBef>
              <a:buClrTx/>
              <a:buSzTx/>
              <a:buNone/>
            </a:pPr>
            <a:endParaRPr lang="ru-RU" sz="2000" b="1" dirty="0" smtClean="0">
              <a:solidFill>
                <a:srgbClr val="220022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62940" lvl="0" indent="20955" algn="ctr">
              <a:lnSpc>
                <a:spcPct val="107000"/>
              </a:lnSpc>
              <a:spcBef>
                <a:spcPts val="1000"/>
              </a:spcBef>
              <a:buClrTx/>
              <a:buSzTx/>
              <a:buNone/>
            </a:pPr>
            <a:endParaRPr lang="ru-RU" sz="2000" b="1" dirty="0" smtClean="0">
              <a:solidFill>
                <a:srgbClr val="220022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62940" lvl="0" indent="20955" algn="ctr">
              <a:lnSpc>
                <a:spcPct val="107000"/>
              </a:lnSpc>
              <a:spcBef>
                <a:spcPts val="1000"/>
              </a:spcBef>
              <a:buClrTx/>
              <a:buSzTx/>
              <a:buNone/>
            </a:pPr>
            <a:endParaRPr lang="ru-RU" sz="2000" b="1" dirty="0" smtClean="0">
              <a:solidFill>
                <a:srgbClr val="220022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62940" lvl="0" indent="20955" algn="ctr">
              <a:lnSpc>
                <a:spcPct val="107000"/>
              </a:lnSpc>
              <a:spcBef>
                <a:spcPts val="1000"/>
              </a:spcBef>
              <a:buClrTx/>
              <a:buSzTx/>
              <a:buNone/>
            </a:pPr>
            <a:endParaRPr lang="ru-RU" sz="2000" b="1" dirty="0" smtClean="0">
              <a:solidFill>
                <a:srgbClr val="220022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62940" lvl="0" indent="20955" algn="ctr">
              <a:lnSpc>
                <a:spcPct val="107000"/>
              </a:lnSpc>
              <a:spcBef>
                <a:spcPts val="1000"/>
              </a:spcBef>
              <a:buClrTx/>
              <a:buSzTx/>
              <a:buNone/>
            </a:pPr>
            <a:endParaRPr lang="ru-RU" sz="4200" b="1" dirty="0" smtClean="0">
              <a:solidFill>
                <a:srgbClr val="220022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62940" lvl="0" indent="20955" algn="ctr">
              <a:lnSpc>
                <a:spcPct val="107000"/>
              </a:lnSpc>
              <a:spcBef>
                <a:spcPts val="1000"/>
              </a:spcBef>
              <a:buClrTx/>
              <a:buSzTx/>
              <a:buNone/>
            </a:pPr>
            <a:endParaRPr lang="ru-RU" sz="4200" b="1" dirty="0" smtClean="0">
              <a:solidFill>
                <a:srgbClr val="220022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62940" lvl="0" indent="20955" algn="ctr">
              <a:lnSpc>
                <a:spcPct val="107000"/>
              </a:lnSpc>
              <a:spcBef>
                <a:spcPts val="1000"/>
              </a:spcBef>
              <a:buClrTx/>
              <a:buSzTx/>
              <a:buNone/>
            </a:pPr>
            <a:r>
              <a:rPr lang="ru-RU" sz="4200" b="1" dirty="0" smtClean="0">
                <a:solidFill>
                  <a:srgbClr val="2200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Краткая</a:t>
            </a:r>
            <a:r>
              <a:rPr lang="ru-RU" sz="4200" b="1" spc="-45" dirty="0" smtClean="0">
                <a:solidFill>
                  <a:srgbClr val="2200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200" b="1" dirty="0" smtClean="0">
                <a:solidFill>
                  <a:srgbClr val="2200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презентация</a:t>
            </a:r>
            <a:r>
              <a:rPr lang="ru-RU" sz="4200" b="1" spc="-45" dirty="0" smtClean="0">
                <a:solidFill>
                  <a:srgbClr val="2200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662940" lvl="0" indent="20955" algn="ctr">
              <a:lnSpc>
                <a:spcPct val="107000"/>
              </a:lnSpc>
              <a:spcBef>
                <a:spcPts val="1000"/>
              </a:spcBef>
              <a:buClrTx/>
              <a:buSzTx/>
              <a:buNone/>
            </a:pPr>
            <a:r>
              <a:rPr lang="ru-RU" sz="4200" b="1" dirty="0" smtClean="0">
                <a:solidFill>
                  <a:srgbClr val="2200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Образовательной</a:t>
            </a:r>
            <a:r>
              <a:rPr lang="ru-RU" sz="4200" b="1" spc="-50" dirty="0" smtClean="0">
                <a:solidFill>
                  <a:srgbClr val="2200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200" b="1" dirty="0" smtClean="0">
                <a:solidFill>
                  <a:srgbClr val="2200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r>
              <a:rPr lang="ru-RU" sz="4200" b="1" dirty="0" smtClean="0">
                <a:solidFill>
                  <a:srgbClr val="2200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дошкольного </a:t>
            </a:r>
            <a:r>
              <a:rPr lang="ru-RU" sz="4200" b="1" dirty="0" smtClean="0">
                <a:solidFill>
                  <a:srgbClr val="2200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</a:p>
          <a:p>
            <a:pPr marL="662940" lvl="0" indent="20955" algn="ctr">
              <a:lnSpc>
                <a:spcPct val="107000"/>
              </a:lnSpc>
              <a:spcBef>
                <a:spcPts val="1000"/>
              </a:spcBef>
              <a:buClrTx/>
              <a:buSzTx/>
              <a:buNone/>
            </a:pPr>
            <a:endParaRPr lang="ru-RU" sz="2000" b="1" dirty="0" smtClean="0">
              <a:solidFill>
                <a:srgbClr val="2200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62940" lvl="0" indent="20955" algn="ctr">
              <a:lnSpc>
                <a:spcPct val="107000"/>
              </a:lnSpc>
              <a:spcBef>
                <a:spcPts val="1000"/>
              </a:spcBef>
              <a:buClrTx/>
              <a:buSzTx/>
              <a:buNone/>
            </a:pPr>
            <a:endParaRPr lang="ru-RU" sz="2000" b="1" dirty="0" smtClean="0">
              <a:solidFill>
                <a:srgbClr val="2200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62940" lvl="0" indent="20955" algn="ctr">
              <a:lnSpc>
                <a:spcPct val="107000"/>
              </a:lnSpc>
              <a:spcBef>
                <a:spcPts val="1000"/>
              </a:spcBef>
              <a:buClrTx/>
              <a:buSzTx/>
              <a:buNone/>
            </a:pPr>
            <a:endParaRPr lang="ru-RU" sz="2000" b="1" dirty="0" smtClean="0">
              <a:solidFill>
                <a:srgbClr val="2200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62940" lvl="0" indent="20955" algn="ctr">
              <a:lnSpc>
                <a:spcPct val="107000"/>
              </a:lnSpc>
              <a:spcBef>
                <a:spcPts val="1000"/>
              </a:spcBef>
              <a:buClrTx/>
              <a:buSzTx/>
              <a:buNone/>
            </a:pPr>
            <a:endParaRPr lang="ru-RU" sz="2000" b="1" dirty="0" smtClean="0">
              <a:solidFill>
                <a:srgbClr val="2200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62940" lvl="0" indent="20955" algn="ctr">
              <a:lnSpc>
                <a:spcPct val="107000"/>
              </a:lnSpc>
              <a:spcBef>
                <a:spcPts val="1000"/>
              </a:spcBef>
              <a:buClrTx/>
              <a:buSzTx/>
              <a:buNone/>
            </a:pPr>
            <a:endParaRPr lang="ru-RU" sz="2000" b="1" dirty="0" smtClean="0">
              <a:solidFill>
                <a:srgbClr val="2200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62940" lvl="0" indent="20955" algn="ctr">
              <a:lnSpc>
                <a:spcPct val="107000"/>
              </a:lnSpc>
              <a:spcBef>
                <a:spcPts val="1000"/>
              </a:spcBef>
              <a:buClrTx/>
              <a:buSzTx/>
              <a:buNone/>
            </a:pPr>
            <a:endParaRPr lang="ru-RU" sz="2000" b="1" dirty="0" smtClean="0">
              <a:solidFill>
                <a:srgbClr val="2200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62940" lvl="0" indent="20955" algn="ctr">
              <a:lnSpc>
                <a:spcPct val="107000"/>
              </a:lnSpc>
              <a:spcBef>
                <a:spcPts val="1000"/>
              </a:spcBef>
              <a:buClrTx/>
              <a:buSzTx/>
              <a:buNone/>
            </a:pPr>
            <a:endParaRPr lang="ru-RU" sz="2000" b="1" dirty="0" smtClean="0">
              <a:solidFill>
                <a:srgbClr val="2200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62940" lvl="0" indent="20955" algn="ctr">
              <a:lnSpc>
                <a:spcPct val="107000"/>
              </a:lnSpc>
              <a:spcBef>
                <a:spcPts val="1000"/>
              </a:spcBef>
              <a:buClrTx/>
              <a:buSzTx/>
              <a:buNone/>
            </a:pPr>
            <a:endParaRPr lang="ru-RU" sz="2000" b="1" dirty="0" smtClean="0">
              <a:solidFill>
                <a:srgbClr val="2200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62940" lvl="0" indent="20955" algn="ctr">
              <a:lnSpc>
                <a:spcPct val="107000"/>
              </a:lnSpc>
              <a:spcBef>
                <a:spcPts val="1000"/>
              </a:spcBef>
              <a:buClrTx/>
              <a:buSzTx/>
              <a:buNone/>
            </a:pPr>
            <a:r>
              <a:rPr lang="ru-RU" sz="2500" b="1" dirty="0" smtClean="0">
                <a:solidFill>
                  <a:srgbClr val="2200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пос. Запорожское </a:t>
            </a:r>
          </a:p>
          <a:p>
            <a:pPr marL="662940" lvl="0" indent="20955" algn="ctr">
              <a:lnSpc>
                <a:spcPct val="107000"/>
              </a:lnSpc>
              <a:spcBef>
                <a:spcPts val="1000"/>
              </a:spcBef>
              <a:buClrTx/>
              <a:buSzTx/>
              <a:buNone/>
            </a:pPr>
            <a:r>
              <a:rPr lang="ru-RU" sz="2500" b="1" dirty="0" smtClean="0">
                <a:solidFill>
                  <a:srgbClr val="2200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г.</a:t>
            </a:r>
            <a:endParaRPr lang="ru-RU" sz="2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285728"/>
            <a:ext cx="8715436" cy="635798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Образовательная программа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дошкольного образования Муниципального дошкольного образовательного учреждения «Детский сад № 16» (далее ДОУ)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является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нормативно-управленческим документом, определяющим содержание и организацию образовательной деятельности в дошкольном учреждении. Разработана в соответствии с Федеральным государственным образовательным стандартом дошкольного образования (ФГОС ДО) и с учетом Федеральной образовательной программы дошкольного образования (ФОП ДО). Реализация Программы, осуществляется с учётом общих принципов предусматривает взаимодействие с разными субъектами образовательных отношений дошкольного образования и специфических принципов и подходов к формированию ООП ДО для обучающихся в ДОУ. Программа является основой для преемственности уровней дошкольного и начального общего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образования.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Уровень образования - дошкольное образование.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1571636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Программы - разностороннее развитие ребёнка в период дошкольного детства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с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учётом возрастных и индивидуальных особенностей на основе духовно -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нравственных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ценностей российского народа, исторических и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национально</a:t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культурных традиций.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357298"/>
            <a:ext cx="8913686" cy="507209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Задачи Программы: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обеспечение единых для Российской Федерации содержания ДО и планируемых результатов освоения образовательной программы ДО;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приобщение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детей (в соответствии с возрастными особенностями)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построение (структурирование) содержания образовательной деятельности на основе учёта возрастных и индивидуальных особенностей развития; - создание условий для равного доступа к образованию для всех детей дошкольного возраста с учётом разнообразия образовательных потребностей и индивидуальных возможностей;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600200"/>
            <a:ext cx="8480328" cy="4757758"/>
          </a:xfrm>
        </p:spPr>
        <p:txBody>
          <a:bodyPr>
            <a:normAutofit fontScale="77500" lnSpcReduction="20000"/>
          </a:bodyPr>
          <a:lstStyle/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охрана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укрепление физического и психического здоровья детей, в т.ч. их эмоционального благополучия;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обеспечение развития физических, личностных, нравственных качеств и основ патриотизма, интеллектуальных и художественно-творческих способностей ребёнка, его инициативности, самостоятельности и ответственности;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обеспечение психолого-педагогической поддержки семьи и повышение компетентности родителей (законных представителей) в вопросах воспитания, обучения и развития, охраны и укрепления здоровья детей, обеспечения их безопасности;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достижение детьми на этапе завершения ДО уровня развития, необходимого и достаточного для успешного освоения ими образовательных программ начального общего образования.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715436" cy="1285860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Программы в соответствии с требованиями Федерального государственного стандарта включает три основных раздела – целевой, содержательный и организационный.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целевом разделе Федеральной программы представлены: пояснительная записка, цели, задачи, принципы её формирования; планируемые результаты освоения Федеральной программы в младенческом, раннем, дошкольном возрастах, а также на этапе завершения освоения Федеральной программы; подходы к педагогической диагностике достижения планируемых результатов.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Содержательный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раздел Федеральной программы включает задачи и содержание образовательной деятельности по каждой из образовательных областей для всех возрастных групп обучающихся (социально-коммуникативное, познавательное, речевое, художественно-эстетическое, физическое развитие). В нем представлены описания вариативных форм, способов, методов и средств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реализации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Федеральной программы; особенностей образовательной деятельности разных видов и культурных практик и способов поддержки детской инициативы; взаимодействия педагогического коллектива с семьями обучающихся. В содержательный раздел Федеральной программы входит федеральная рабочая программа воспитания, которая раскрывает задачи и направления воспитательной работы, предусматривает приобщение детей к российским традиционным духовным ценностям, включая культурные ценности своей этнической группы, правилам и нормам поведения в российском обществе.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600200"/>
            <a:ext cx="8501122" cy="49720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Организационный раздел Федеральной программы включает описание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психолого-педагогических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кадровых условий реализации Федеральной программы; организации развивающей предметно-пространственной среды в ДОУ; материально - техническое обеспечение Программы, обеспеченность методическими материалами и средствами обучения и воспитания.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Раздел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включает примерные перечни художественной литературы, музыкальных произведений, произведений изобразительного искусства для использования в образовательной работе в разных возрастных группах, а также примерный перечень рекомендованных для семейного просмотра анимационных произведений. В разделе представлены примерный режим и распорядок дня в дошкольных группах, федеральный календарный план воспитательной работы.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4282" y="228600"/>
            <a:ext cx="8643998" cy="9143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Часть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Программы, формируемая участниками образовательных отношений, разработана на основе парциальных программ: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sz="quarter" idx="1"/>
          </p:nvPr>
        </p:nvSpPr>
        <p:spPr>
          <a:xfrm>
            <a:off x="214282" y="1571612"/>
            <a:ext cx="8715436" cy="507209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Парциальная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программа «Юный эколог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Цель программы: привитие основ экологической культуры дошкольника м. Задачи: формирование осознанно-правильного отношения детей к природе; расширение и дополнение впечатлений, полученных ребенком от контакта с природой; создание «экологического пространства»-предметно-развивающей среды экологического развития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детей.</a:t>
            </a:r>
          </a:p>
          <a:p>
            <a:pPr>
              <a:buNone/>
            </a:pP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214290"/>
            <a:ext cx="9001156" cy="664371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Парциальная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образовательная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программа дошкольного образования «ОТ ФРЕБЕЛЯ ДО РОБОТА - растим будущего инженеров» Авторы: Т.В.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Волосовец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Ю.В. Карпова Т.В. Тимофеева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Основной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целью Программы является разработка системы формирования у детей предпосылок готовности к изучению технических наук средствами игрового оборудования в соответствии с ФГОС дошкольного образования. Задачи: 1) в условиях реализации ФГОС дошкольного образования организовать в образовательном пространстве ДОО предметную игровую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техно-среду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адекватную возрастным особенностям и современным требованиям к политехнической подготовке детей (к ее содержанию, материально-техническому организационно-методическому и дидактическому обеспечению); 2) формировать основы технической грамотности воспитанников; З) развивать технические и конструктивные умения в специфических для дошкольного возраста видах детской деятельности; 4) обеспечить освоение детьми начального опыта работы с отдельными техническими объектами (в виде игрового оборудования); 5) оценить результативность системы педагогической работы, направленной на формирование у воспитанников, в соответствии с ФГОС ДО, предпосылок готовности к изучению технических наук средствами игрового оборудования.</a:t>
            </a:r>
            <a:endParaRPr lang="ru-RU" sz="1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38</TotalTime>
  <Words>834</Words>
  <PresentationFormat>Экран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Обычная</vt:lpstr>
      <vt:lpstr>муниципальное дошкольное образовательное учреждение «Детский сад №  16»</vt:lpstr>
      <vt:lpstr>Слайд 2</vt:lpstr>
      <vt:lpstr> Цель Программы - разностороннее развитие ребёнка в период дошкольного детства     с учётом возрастных и индивидуальных особенностей на основе духовно -    нравственных ценностей российского народа, исторических и национально     культурных традиций.  </vt:lpstr>
      <vt:lpstr>Слайд 4</vt:lpstr>
      <vt:lpstr>  Содержание Программы в соответствии с требованиями Федерального государственного стандарта включает три основных раздела – целевой, содержательный и организационный. </vt:lpstr>
      <vt:lpstr>Слайд 6</vt:lpstr>
      <vt:lpstr> Часть Программы, формируемая участниками образовательных отношений, разработана на основе парциальных программ: 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Wsrs894</dc:creator>
  <cp:lastModifiedBy>Microsoft</cp:lastModifiedBy>
  <cp:revision>5</cp:revision>
  <dcterms:created xsi:type="dcterms:W3CDTF">2024-11-25T12:26:58Z</dcterms:created>
  <dcterms:modified xsi:type="dcterms:W3CDTF">2024-11-25T13:18:09Z</dcterms:modified>
</cp:coreProperties>
</file>